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 id="257" r:id="rId3"/>
    <p:sldId id="259" r:id="rId4"/>
    <p:sldId id="272"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4" d="100"/>
          <a:sy n="114" d="100"/>
        </p:scale>
        <p:origin x="15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26DC1C-B3D9-BE4D-B6EB-7065D27DD8FB}"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57463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6DC1C-B3D9-BE4D-B6EB-7065D27DD8FB}"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180632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6DC1C-B3D9-BE4D-B6EB-7065D27DD8FB}"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397871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6DC1C-B3D9-BE4D-B6EB-7065D27DD8FB}"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344327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26DC1C-B3D9-BE4D-B6EB-7065D27DD8FB}"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171705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26DC1C-B3D9-BE4D-B6EB-7065D27DD8FB}"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332082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26DC1C-B3D9-BE4D-B6EB-7065D27DD8FB}"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266291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26DC1C-B3D9-BE4D-B6EB-7065D27DD8FB}"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192035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6DC1C-B3D9-BE4D-B6EB-7065D27DD8FB}"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272662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26DC1C-B3D9-BE4D-B6EB-7065D27DD8FB}"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232760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26DC1C-B3D9-BE4D-B6EB-7065D27DD8FB}"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8E93F-ED66-7A49-8FBF-B5B582F37556}" type="slidenum">
              <a:rPr lang="en-US" smtClean="0"/>
              <a:t>‹#›</a:t>
            </a:fld>
            <a:endParaRPr lang="en-US"/>
          </a:p>
        </p:txBody>
      </p:sp>
    </p:spTree>
    <p:extLst>
      <p:ext uri="{BB962C8B-B14F-4D97-AF65-F5344CB8AC3E}">
        <p14:creationId xmlns:p14="http://schemas.microsoft.com/office/powerpoint/2010/main" val="3186427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6DC1C-B3D9-BE4D-B6EB-7065D27DD8FB}" type="datetimeFigureOut">
              <a:rPr lang="en-US" smtClean="0"/>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8E93F-ED66-7A49-8FBF-B5B582F37556}" type="slidenum">
              <a:rPr lang="en-US" smtClean="0"/>
              <a:t>‹#›</a:t>
            </a:fld>
            <a:endParaRPr lang="en-US"/>
          </a:p>
        </p:txBody>
      </p:sp>
    </p:spTree>
    <p:extLst>
      <p:ext uri="{BB962C8B-B14F-4D97-AF65-F5344CB8AC3E}">
        <p14:creationId xmlns:p14="http://schemas.microsoft.com/office/powerpoint/2010/main" val="4258987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pu.state.nj.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denergy.com/Government-Energy-Aggregation/new-jersey" TargetMode="External"/><Relationship Id="rId2" Type="http://schemas.openxmlformats.org/officeDocument/2006/relationships/hyperlink" Target="http://gabelassociates.com/" TargetMode="External"/><Relationship Id="rId1" Type="http://schemas.openxmlformats.org/officeDocument/2006/relationships/slideLayout" Target="../slideLayouts/slideLayout2.xml"/><Relationship Id="rId4" Type="http://schemas.openxmlformats.org/officeDocument/2006/relationships/hyperlink" Target="https://www.commercialutility.com/cli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leanenergyus.org/about/board-of-directors/jeffrey-shields/" TargetMode="External"/><Relationship Id="rId3" Type="http://schemas.openxmlformats.org/officeDocument/2006/relationships/hyperlink" Target="http://www.leanenergyus.org/about/our-staff/alison-elliott/" TargetMode="External"/><Relationship Id="rId7" Type="http://schemas.openxmlformats.org/officeDocument/2006/relationships/hyperlink" Target="http://www.leanenergyus.org/about/board-of-directors/john-kelly/" TargetMode="External"/><Relationship Id="rId2" Type="http://schemas.openxmlformats.org/officeDocument/2006/relationships/hyperlink" Target="http://www.leanenergyus.org/about/our-staff/shawn-marshall/" TargetMode="External"/><Relationship Id="rId1" Type="http://schemas.openxmlformats.org/officeDocument/2006/relationships/slideLayout" Target="../slideLayouts/slideLayout2.xml"/><Relationship Id="rId6" Type="http://schemas.openxmlformats.org/officeDocument/2006/relationships/hyperlink" Target="http://www.leanenergyus.org/about/board-of-directors/dan-douglass/" TargetMode="External"/><Relationship Id="rId5" Type="http://schemas.openxmlformats.org/officeDocument/2006/relationships/hyperlink" Target="http://www.leanenergyus.org/about/consultantspartners/susan-bierzychudek/" TargetMode="External"/><Relationship Id="rId4" Type="http://schemas.openxmlformats.org/officeDocument/2006/relationships/hyperlink" Target="http://www.leanenergyus.org/about/consultantspartners/scott-blais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89361" y="3443949"/>
            <a:ext cx="5006499" cy="707886"/>
          </a:xfrm>
          <a:prstGeom prst="rect">
            <a:avLst/>
          </a:prstGeom>
          <a:noFill/>
        </p:spPr>
        <p:txBody>
          <a:bodyPr wrap="none" rtlCol="0">
            <a:spAutoFit/>
          </a:bodyPr>
          <a:lstStyle/>
          <a:p>
            <a:pPr algn="ctr"/>
            <a:r>
              <a:rPr lang="en-US" sz="2000" b="1" dirty="0">
                <a:solidFill>
                  <a:srgbClr val="FF0000"/>
                </a:solidFill>
              </a:rPr>
              <a:t>New Jersey Community Choice is called</a:t>
            </a:r>
          </a:p>
          <a:p>
            <a:pPr algn="ctr"/>
            <a:r>
              <a:rPr lang="en-US" sz="2000" b="1" dirty="0"/>
              <a:t>GOVERNMENT ENERGY AGGREGATION (GEA)</a:t>
            </a:r>
          </a:p>
        </p:txBody>
      </p:sp>
      <p:sp>
        <p:nvSpPr>
          <p:cNvPr id="6" name="Rectangle 5"/>
          <p:cNvSpPr/>
          <p:nvPr/>
        </p:nvSpPr>
        <p:spPr>
          <a:xfrm>
            <a:off x="290287" y="4114496"/>
            <a:ext cx="8871857" cy="369332"/>
          </a:xfrm>
          <a:prstGeom prst="rect">
            <a:avLst/>
          </a:prstGeom>
        </p:spPr>
        <p:txBody>
          <a:bodyPr wrap="square">
            <a:spAutoFit/>
          </a:bodyPr>
          <a:lstStyle/>
          <a:p>
            <a:r>
              <a:rPr lang="en-US" dirty="0"/>
              <a:t>In 2012 barriers that stymied growth were removed &amp; the first GEA programs launched. </a:t>
            </a:r>
          </a:p>
        </p:txBody>
      </p:sp>
      <p:sp>
        <p:nvSpPr>
          <p:cNvPr id="7" name="Rectangle 6"/>
          <p:cNvSpPr/>
          <p:nvPr/>
        </p:nvSpPr>
        <p:spPr>
          <a:xfrm>
            <a:off x="290287" y="4483828"/>
            <a:ext cx="8418285" cy="646331"/>
          </a:xfrm>
          <a:prstGeom prst="rect">
            <a:avLst/>
          </a:prstGeom>
        </p:spPr>
        <p:txBody>
          <a:bodyPr wrap="square">
            <a:spAutoFit/>
          </a:bodyPr>
          <a:lstStyle/>
          <a:p>
            <a:r>
              <a:rPr lang="en-US" dirty="0"/>
              <a:t>New aggregation programs are initiated by majority vote of the municipality’s elected body and must be approved by the </a:t>
            </a:r>
            <a:r>
              <a:rPr lang="en-US" dirty="0">
                <a:hlinkClick r:id="rId2"/>
              </a:rPr>
              <a:t>Board of Public Utilities.</a:t>
            </a:r>
          </a:p>
        </p:txBody>
      </p:sp>
      <p:sp>
        <p:nvSpPr>
          <p:cNvPr id="8" name="Rectangle 7"/>
          <p:cNvSpPr/>
          <p:nvPr/>
        </p:nvSpPr>
        <p:spPr>
          <a:xfrm>
            <a:off x="290287" y="5152446"/>
            <a:ext cx="8563426" cy="646331"/>
          </a:xfrm>
          <a:prstGeom prst="rect">
            <a:avLst/>
          </a:prstGeom>
        </p:spPr>
        <p:txBody>
          <a:bodyPr wrap="square">
            <a:spAutoFit/>
          </a:bodyPr>
          <a:lstStyle/>
          <a:p>
            <a:r>
              <a:rPr lang="en-US" dirty="0"/>
              <a:t>New Jersey now allows the automatic enrollment of residential customers, but it still requires commercial and municipal accounts to opt in during a specified period.</a:t>
            </a:r>
          </a:p>
        </p:txBody>
      </p:sp>
      <p:sp>
        <p:nvSpPr>
          <p:cNvPr id="12" name="Rectangle 11"/>
          <p:cNvSpPr/>
          <p:nvPr/>
        </p:nvSpPr>
        <p:spPr>
          <a:xfrm>
            <a:off x="1789361" y="31803"/>
            <a:ext cx="6495738" cy="461665"/>
          </a:xfrm>
          <a:prstGeom prst="rect">
            <a:avLst/>
          </a:prstGeom>
        </p:spPr>
        <p:txBody>
          <a:bodyPr wrap="none">
            <a:spAutoFit/>
          </a:bodyPr>
          <a:lstStyle/>
          <a:p>
            <a:r>
              <a:rPr lang="en-US" sz="2400" b="1" dirty="0"/>
              <a:t>States with Community Choice Aggregation (CCA)</a:t>
            </a:r>
          </a:p>
        </p:txBody>
      </p:sp>
      <p:pic>
        <p:nvPicPr>
          <p:cNvPr id="9" name="Picture 8"/>
          <p:cNvPicPr>
            <a:picLocks noChangeAspect="1"/>
          </p:cNvPicPr>
          <p:nvPr/>
        </p:nvPicPr>
        <p:blipFill>
          <a:blip r:embed="rId3"/>
          <a:stretch>
            <a:fillRect/>
          </a:stretch>
        </p:blipFill>
        <p:spPr>
          <a:xfrm>
            <a:off x="2097789" y="493467"/>
            <a:ext cx="5141211" cy="2874287"/>
          </a:xfrm>
          <a:prstGeom prst="rect">
            <a:avLst/>
          </a:prstGeom>
        </p:spPr>
      </p:pic>
      <p:sp>
        <p:nvSpPr>
          <p:cNvPr id="2" name="Rectangle 1"/>
          <p:cNvSpPr/>
          <p:nvPr/>
        </p:nvSpPr>
        <p:spPr>
          <a:xfrm>
            <a:off x="290287" y="5805633"/>
            <a:ext cx="8705257" cy="646331"/>
          </a:xfrm>
          <a:prstGeom prst="rect">
            <a:avLst/>
          </a:prstGeom>
        </p:spPr>
        <p:txBody>
          <a:bodyPr wrap="square">
            <a:spAutoFit/>
          </a:bodyPr>
          <a:lstStyle/>
          <a:p>
            <a:r>
              <a:rPr lang="en-US" dirty="0"/>
              <a:t>New Jersey’s </a:t>
            </a:r>
            <a:r>
              <a:rPr lang="en-US" dirty="0">
                <a:solidFill>
                  <a:srgbClr val="FF0000"/>
                </a:solidFill>
              </a:rPr>
              <a:t>Renewable Portfolio Standard (RPS) </a:t>
            </a:r>
            <a:r>
              <a:rPr lang="en-US" dirty="0"/>
              <a:t>calls for 12.99% of generation to come from renewable sources in 2017 and 20.38% by 2021.  </a:t>
            </a:r>
          </a:p>
        </p:txBody>
      </p:sp>
    </p:spTree>
    <p:extLst>
      <p:ext uri="{BB962C8B-B14F-4D97-AF65-F5344CB8AC3E}">
        <p14:creationId xmlns:p14="http://schemas.microsoft.com/office/powerpoint/2010/main" val="88671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716" y="4077769"/>
            <a:ext cx="8926284" cy="646331"/>
          </a:xfrm>
          <a:prstGeom prst="rect">
            <a:avLst/>
          </a:prstGeom>
        </p:spPr>
        <p:txBody>
          <a:bodyPr wrap="square">
            <a:spAutoFit/>
          </a:bodyPr>
          <a:lstStyle/>
          <a:p>
            <a:r>
              <a:rPr lang="en-US" dirty="0"/>
              <a:t>These communities also have GEAs per a Sept, 2016 interview with Robert </a:t>
            </a:r>
            <a:r>
              <a:rPr lang="en-US" dirty="0" err="1">
                <a:solidFill>
                  <a:srgbClr val="000000"/>
                </a:solidFill>
              </a:rPr>
              <a:t>Chilto</a:t>
            </a:r>
            <a:r>
              <a:rPr lang="en-US" dirty="0" err="1">
                <a:solidFill>
                  <a:srgbClr val="000000"/>
                </a:solidFill>
                <a:hlinkClick r:id="rId2"/>
              </a:rPr>
              <a:t>Gabel</a:t>
            </a:r>
            <a:r>
              <a:rPr lang="en-US" dirty="0">
                <a:solidFill>
                  <a:srgbClr val="000000"/>
                </a:solidFill>
                <a:hlinkClick r:id="rId2"/>
              </a:rPr>
              <a:t> Associates: </a:t>
            </a:r>
            <a:r>
              <a:rPr lang="en-US" dirty="0">
                <a:hlinkClick r:id="rId2"/>
              </a:rPr>
              <a:t>Colt’s Neck, Eatontown, Lambertville, West Amwell, and West Orange.</a:t>
            </a:r>
            <a:endParaRPr lang="en-US" dirty="0"/>
          </a:p>
        </p:txBody>
      </p:sp>
      <p:sp>
        <p:nvSpPr>
          <p:cNvPr id="6" name="Rectangle 5"/>
          <p:cNvSpPr/>
          <p:nvPr/>
        </p:nvSpPr>
        <p:spPr>
          <a:xfrm>
            <a:off x="272143" y="4726721"/>
            <a:ext cx="8708570" cy="646331"/>
          </a:xfrm>
          <a:prstGeom prst="rect">
            <a:avLst/>
          </a:prstGeom>
        </p:spPr>
        <p:txBody>
          <a:bodyPr wrap="square">
            <a:spAutoFit/>
          </a:bodyPr>
          <a:lstStyle/>
          <a:p>
            <a:r>
              <a:rPr lang="en-US" dirty="0"/>
              <a:t>These communities have GEAs that were arranged by </a:t>
            </a:r>
            <a:r>
              <a:rPr lang="en-US" dirty="0">
                <a:hlinkClick r:id="rId3"/>
              </a:rPr>
              <a:t>Good Energy: Gloucester Township, Winslow Township and Somerdale.</a:t>
            </a:r>
            <a:endParaRPr lang="en-US" dirty="0"/>
          </a:p>
        </p:txBody>
      </p:sp>
      <p:sp>
        <p:nvSpPr>
          <p:cNvPr id="7" name="Rectangle 6"/>
          <p:cNvSpPr/>
          <p:nvPr/>
        </p:nvSpPr>
        <p:spPr>
          <a:xfrm>
            <a:off x="145145" y="454121"/>
            <a:ext cx="8563427" cy="369332"/>
          </a:xfrm>
          <a:prstGeom prst="rect">
            <a:avLst/>
          </a:prstGeom>
        </p:spPr>
        <p:txBody>
          <a:bodyPr wrap="square">
            <a:spAutoFit/>
          </a:bodyPr>
          <a:lstStyle/>
          <a:p>
            <a:r>
              <a:rPr lang="en-US" b="1" u="sng" dirty="0">
                <a:solidFill>
                  <a:schemeClr val="tx2">
                    <a:lumMod val="60000"/>
                    <a:lumOff val="40000"/>
                  </a:schemeClr>
                </a:solidFill>
              </a:rPr>
              <a:t>2012 </a:t>
            </a:r>
            <a:r>
              <a:rPr lang="en-US" dirty="0" err="1"/>
              <a:t>Plumstead</a:t>
            </a:r>
            <a:r>
              <a:rPr lang="en-US" dirty="0"/>
              <a:t> Township was the first. </a:t>
            </a:r>
          </a:p>
        </p:txBody>
      </p:sp>
      <p:sp>
        <p:nvSpPr>
          <p:cNvPr id="8" name="Rectangle 7"/>
          <p:cNvSpPr/>
          <p:nvPr/>
        </p:nvSpPr>
        <p:spPr>
          <a:xfrm>
            <a:off x="145145" y="769024"/>
            <a:ext cx="7511142" cy="369332"/>
          </a:xfrm>
          <a:prstGeom prst="rect">
            <a:avLst/>
          </a:prstGeom>
        </p:spPr>
        <p:txBody>
          <a:bodyPr wrap="square">
            <a:spAutoFit/>
          </a:bodyPr>
          <a:lstStyle/>
          <a:p>
            <a:r>
              <a:rPr lang="en-US" dirty="0">
                <a:solidFill>
                  <a:srgbClr val="000000"/>
                </a:solidFill>
              </a:rPr>
              <a:t>Then Toms River, Montgomery and Monroe </a:t>
            </a:r>
            <a:r>
              <a:rPr lang="en-US">
                <a:solidFill>
                  <a:srgbClr val="000000"/>
                </a:solidFill>
              </a:rPr>
              <a:t>Townships </a:t>
            </a:r>
            <a:r>
              <a:rPr lang="en-US" dirty="0">
                <a:solidFill>
                  <a:srgbClr val="FF0000"/>
                </a:solidFill>
              </a:rPr>
              <a:t> </a:t>
            </a:r>
          </a:p>
        </p:txBody>
      </p:sp>
      <p:sp>
        <p:nvSpPr>
          <p:cNvPr id="9" name="Rectangle 8"/>
          <p:cNvSpPr/>
          <p:nvPr/>
        </p:nvSpPr>
        <p:spPr>
          <a:xfrm>
            <a:off x="145145" y="1205127"/>
            <a:ext cx="8926286" cy="2862323"/>
          </a:xfrm>
          <a:prstGeom prst="rect">
            <a:avLst/>
          </a:prstGeom>
        </p:spPr>
        <p:txBody>
          <a:bodyPr wrap="square">
            <a:spAutoFit/>
          </a:bodyPr>
          <a:lstStyle/>
          <a:p>
            <a:r>
              <a:rPr lang="en-US" b="1" u="sng" dirty="0">
                <a:solidFill>
                  <a:schemeClr val="tx2">
                    <a:lumMod val="60000"/>
                    <a:lumOff val="40000"/>
                  </a:schemeClr>
                </a:solidFill>
              </a:rPr>
              <a:t>2016</a:t>
            </a:r>
            <a:r>
              <a:rPr lang="en-US" dirty="0"/>
              <a:t>, the following additional municipalities have initiated or exploring GEAs according to the web site of </a:t>
            </a:r>
            <a:r>
              <a:rPr lang="en-US" dirty="0">
                <a:hlinkClick r:id="rId4"/>
              </a:rPr>
              <a:t>Commercial Utility Consultants.</a:t>
            </a:r>
          </a:p>
          <a:p>
            <a:endParaRPr lang="en-US" b="1" dirty="0"/>
          </a:p>
          <a:p>
            <a:r>
              <a:rPr lang="en-US" b="1" dirty="0"/>
              <a:t>Boroughs</a:t>
            </a:r>
            <a:r>
              <a:rPr lang="en-US" dirty="0"/>
              <a:t>: Andover, Collingswood, Farmingdale, Franklin, Glassboro, Haledon, Keyport, Point Pleasant Beach, Sayreville, Stanhope, Stone Harbor, West Wharton, West Wildwood, and West Woodland Park</a:t>
            </a:r>
          </a:p>
          <a:p>
            <a:r>
              <a:rPr lang="en-US" b="1" dirty="0"/>
              <a:t>Cities</a:t>
            </a:r>
            <a:r>
              <a:rPr lang="en-US" dirty="0"/>
              <a:t>: Bayonne, Egg Harbor, Linden, Linwood, Margate, and Wildwood</a:t>
            </a:r>
          </a:p>
          <a:p>
            <a:r>
              <a:rPr lang="en-US" b="1" dirty="0"/>
              <a:t>Towns</a:t>
            </a:r>
            <a:r>
              <a:rPr lang="en-US" dirty="0"/>
              <a:t>: Dover, Harrison, and West New York</a:t>
            </a:r>
          </a:p>
          <a:p>
            <a:r>
              <a:rPr lang="en-US" b="1" dirty="0"/>
              <a:t>Townships</a:t>
            </a:r>
            <a:r>
              <a:rPr lang="en-US" dirty="0"/>
              <a:t>: Commercial, Dennis, </a:t>
            </a:r>
            <a:r>
              <a:rPr lang="en-US" dirty="0" err="1"/>
              <a:t>Fredon</a:t>
            </a:r>
            <a:r>
              <a:rPr lang="en-US" dirty="0"/>
              <a:t>, </a:t>
            </a:r>
            <a:r>
              <a:rPr lang="en-US" dirty="0" err="1"/>
              <a:t>Hardyston</a:t>
            </a:r>
            <a:r>
              <a:rPr lang="en-US" dirty="0"/>
              <a:t>, Harrison, Howell, Little Falls, Lower, Lumberton, Middle, Stillwater, Union, Wayne, and Willingboro</a:t>
            </a:r>
          </a:p>
        </p:txBody>
      </p:sp>
      <p:sp>
        <p:nvSpPr>
          <p:cNvPr id="2" name="TextBox 1"/>
          <p:cNvSpPr txBox="1"/>
          <p:nvPr/>
        </p:nvSpPr>
        <p:spPr>
          <a:xfrm>
            <a:off x="3221933" y="2481"/>
            <a:ext cx="2079716" cy="461665"/>
          </a:xfrm>
          <a:prstGeom prst="rect">
            <a:avLst/>
          </a:prstGeom>
          <a:noFill/>
        </p:spPr>
        <p:txBody>
          <a:bodyPr wrap="none" rtlCol="0">
            <a:spAutoFit/>
          </a:bodyPr>
          <a:lstStyle/>
          <a:p>
            <a:r>
              <a:rPr lang="en-US" sz="2400" b="1" dirty="0"/>
              <a:t>GEA Initiations</a:t>
            </a:r>
          </a:p>
        </p:txBody>
      </p:sp>
    </p:spTree>
    <p:extLst>
      <p:ext uri="{BB962C8B-B14F-4D97-AF65-F5344CB8AC3E}">
        <p14:creationId xmlns:p14="http://schemas.microsoft.com/office/powerpoint/2010/main" val="342563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5201"/>
            <a:ext cx="9144000" cy="2585323"/>
          </a:xfrm>
          <a:prstGeom prst="rect">
            <a:avLst/>
          </a:prstGeom>
        </p:spPr>
        <p:txBody>
          <a:bodyPr wrap="square">
            <a:spAutoFit/>
          </a:bodyPr>
          <a:lstStyle/>
          <a:p>
            <a:r>
              <a:rPr lang="en-US" b="1" dirty="0"/>
              <a:t>Why Do It?</a:t>
            </a:r>
            <a:endParaRPr lang="en-US" dirty="0"/>
          </a:p>
          <a:p>
            <a:r>
              <a:rPr lang="en-US" dirty="0"/>
              <a:t>Through CCA, local governments &amp; their constituents are achieving:</a:t>
            </a:r>
          </a:p>
          <a:p>
            <a:endParaRPr lang="en-US" dirty="0"/>
          </a:p>
          <a:p>
            <a:r>
              <a:rPr lang="en-US" dirty="0"/>
              <a:t>-Competitive, often significantly lower, electricity rates</a:t>
            </a:r>
          </a:p>
          <a:p>
            <a:r>
              <a:rPr lang="en-US" dirty="0"/>
              <a:t>-Transition to a cleaner, more efficient energy supply</a:t>
            </a:r>
          </a:p>
          <a:p>
            <a:r>
              <a:rPr lang="en-US" dirty="0"/>
              <a:t>-Consumer choice, consumer protection, and local control4</a:t>
            </a:r>
          </a:p>
          <a:p>
            <a:r>
              <a:rPr lang="en-US" dirty="0"/>
              <a:t>-Local jobs creation and economic development</a:t>
            </a:r>
          </a:p>
          <a:p>
            <a:r>
              <a:rPr lang="en-US" dirty="0"/>
              <a:t>-Local delivery channel for new and existing energy programs such as </a:t>
            </a:r>
            <a:r>
              <a:rPr lang="en-US" dirty="0">
                <a:solidFill>
                  <a:srgbClr val="FF0000"/>
                </a:solidFill>
              </a:rPr>
              <a:t>community-shared solar</a:t>
            </a:r>
            <a:r>
              <a:rPr lang="en-US" dirty="0"/>
              <a:t> </a:t>
            </a:r>
          </a:p>
          <a:p>
            <a:r>
              <a:rPr lang="en-US" dirty="0"/>
              <a:t>-Development of new power projects to augment contracted power</a:t>
            </a:r>
          </a:p>
        </p:txBody>
      </p:sp>
      <p:sp>
        <p:nvSpPr>
          <p:cNvPr id="3" name="Rectangle 2"/>
          <p:cNvSpPr/>
          <p:nvPr/>
        </p:nvSpPr>
        <p:spPr>
          <a:xfrm>
            <a:off x="0" y="3259392"/>
            <a:ext cx="9144000" cy="2585323"/>
          </a:xfrm>
          <a:prstGeom prst="rect">
            <a:avLst/>
          </a:prstGeom>
        </p:spPr>
        <p:txBody>
          <a:bodyPr wrap="square">
            <a:spAutoFit/>
          </a:bodyPr>
          <a:lstStyle/>
          <a:p>
            <a:r>
              <a:rPr lang="en-US" b="1" dirty="0"/>
              <a:t>Options, Options</a:t>
            </a:r>
            <a:endParaRPr lang="en-US" dirty="0"/>
          </a:p>
          <a:p>
            <a:r>
              <a:rPr lang="en-US" dirty="0"/>
              <a:t>Energy aggregation can be done on an </a:t>
            </a:r>
            <a:r>
              <a:rPr lang="en-US" dirty="0">
                <a:solidFill>
                  <a:srgbClr val="FF0000"/>
                </a:solidFill>
              </a:rPr>
              <a:t>opt-in </a:t>
            </a:r>
            <a:r>
              <a:rPr lang="en-US" dirty="0"/>
              <a:t>or </a:t>
            </a:r>
            <a:r>
              <a:rPr lang="en-US" dirty="0">
                <a:solidFill>
                  <a:srgbClr val="FF0000"/>
                </a:solidFill>
              </a:rPr>
              <a:t>opt-out basis </a:t>
            </a:r>
            <a:r>
              <a:rPr lang="en-US" dirty="0"/>
              <a:t>(depending on state statute), but the </a:t>
            </a:r>
            <a:r>
              <a:rPr lang="en-US" b="1" dirty="0">
                <a:solidFill>
                  <a:srgbClr val="FF0000"/>
                </a:solidFill>
              </a:rPr>
              <a:t>most common and successful programs are </a:t>
            </a:r>
            <a:r>
              <a:rPr lang="en-US" b="1" u="sng" dirty="0">
                <a:solidFill>
                  <a:srgbClr val="FF0000"/>
                </a:solidFill>
              </a:rPr>
              <a:t>opt-out</a:t>
            </a:r>
            <a:r>
              <a:rPr lang="en-US" b="1" u="sng" dirty="0"/>
              <a:t>. </a:t>
            </a:r>
            <a:r>
              <a:rPr lang="en-US" dirty="0"/>
              <a:t>This means that customers are automatically enrolled after a successful public referendum at the local level</a:t>
            </a:r>
          </a:p>
          <a:p>
            <a:r>
              <a:rPr lang="en-US" b="1" dirty="0"/>
              <a:t>The </a:t>
            </a:r>
            <a:r>
              <a:rPr lang="en-US" b="1" u="sng" dirty="0">
                <a:solidFill>
                  <a:srgbClr val="FF0000"/>
                </a:solidFill>
              </a:rPr>
              <a:t>opt-in </a:t>
            </a:r>
            <a:r>
              <a:rPr lang="en-US" b="1" dirty="0"/>
              <a:t>approach is voluntary but participation rates are traditionally very low </a:t>
            </a:r>
            <a:r>
              <a:rPr lang="en-US" dirty="0"/>
              <a:t>which reduces the value of group purchasing and makes it harder for local programs to achieve economic viability. </a:t>
            </a:r>
            <a:r>
              <a:rPr lang="en-US" b="1" dirty="0">
                <a:solidFill>
                  <a:srgbClr val="000000"/>
                </a:solidFill>
              </a:rPr>
              <a:t>Opt-out aggregation achieves the necessary market scale for effective group purchasing</a:t>
            </a:r>
            <a:r>
              <a:rPr lang="en-US" dirty="0"/>
              <a:t>, but allows a customer to switch back to utility service at any time.5 Either way, customers always have the choice to stay or go.</a:t>
            </a:r>
          </a:p>
        </p:txBody>
      </p:sp>
    </p:spTree>
    <p:extLst>
      <p:ext uri="{BB962C8B-B14F-4D97-AF65-F5344CB8AC3E}">
        <p14:creationId xmlns:p14="http://schemas.microsoft.com/office/powerpoint/2010/main" val="20059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847C5-AF92-4347-A3DB-BB5442A7FFAD}"/>
              </a:ext>
            </a:extLst>
          </p:cNvPr>
          <p:cNvSpPr>
            <a:spLocks noGrp="1"/>
          </p:cNvSpPr>
          <p:nvPr>
            <p:ph type="title"/>
          </p:nvPr>
        </p:nvSpPr>
        <p:spPr>
          <a:xfrm>
            <a:off x="255865" y="274638"/>
            <a:ext cx="8229600" cy="1143000"/>
          </a:xfrm>
        </p:spPr>
        <p:txBody>
          <a:bodyPr>
            <a:noAutofit/>
          </a:bodyPr>
          <a:lstStyle/>
          <a:p>
            <a:r>
              <a:rPr lang="en-US" sz="3600" dirty="0"/>
              <a:t>WESTCHESTER, NY  GREEN AGGREGATION</a:t>
            </a:r>
            <a:br>
              <a:rPr lang="en-US" sz="3600" dirty="0"/>
            </a:br>
            <a:r>
              <a:rPr lang="en-US" sz="3600" dirty="0"/>
              <a:t>SUCCESS STORY</a:t>
            </a:r>
          </a:p>
        </p:txBody>
      </p:sp>
      <p:sp>
        <p:nvSpPr>
          <p:cNvPr id="3" name="Content Placeholder 2">
            <a:extLst>
              <a:ext uri="{FF2B5EF4-FFF2-40B4-BE49-F238E27FC236}">
                <a16:creationId xmlns:a16="http://schemas.microsoft.com/office/drawing/2014/main" id="{08314B14-CF35-4577-881E-A3ECBF7D5980}"/>
              </a:ext>
            </a:extLst>
          </p:cNvPr>
          <p:cNvSpPr>
            <a:spLocks noGrp="1"/>
          </p:cNvSpPr>
          <p:nvPr>
            <p:ph idx="1"/>
          </p:nvPr>
        </p:nvSpPr>
        <p:spPr/>
        <p:txBody>
          <a:bodyPr>
            <a:normAutofit lnSpcReduction="10000"/>
          </a:bodyPr>
          <a:lstStyle/>
          <a:p>
            <a:r>
              <a:rPr lang="en-US" dirty="0"/>
              <a:t>20 communities elected to enroll in the county-wide electrical aggregation (40%)</a:t>
            </a:r>
          </a:p>
          <a:p>
            <a:r>
              <a:rPr lang="en-US" dirty="0"/>
              <a:t>TWO electrical mixes: </a:t>
            </a:r>
          </a:p>
          <a:p>
            <a:pPr lvl="1"/>
            <a:r>
              <a:rPr lang="en-US" sz="2400" dirty="0"/>
              <a:t>100 % renewable saved 5.7% compared to utility price </a:t>
            </a:r>
          </a:p>
          <a:p>
            <a:pPr lvl="1"/>
            <a:r>
              <a:rPr lang="en-US" sz="2400" dirty="0"/>
              <a:t>CCA basic (the same mix as utility) saved 9.1% compared to utility price</a:t>
            </a:r>
          </a:p>
          <a:p>
            <a:r>
              <a:rPr lang="en-US" dirty="0"/>
              <a:t>70% of all enrolled participants chose 100% renewable</a:t>
            </a:r>
          </a:p>
          <a:p>
            <a:r>
              <a:rPr lang="en-US" dirty="0"/>
              <a:t>Achieved 15% reduction in </a:t>
            </a:r>
            <a:r>
              <a:rPr lang="en-US"/>
              <a:t>GHG emissions!</a:t>
            </a:r>
            <a:endParaRPr lang="en-US" dirty="0"/>
          </a:p>
          <a:p>
            <a:endParaRPr lang="en-US" dirty="0"/>
          </a:p>
        </p:txBody>
      </p:sp>
    </p:spTree>
    <p:extLst>
      <p:ext uri="{BB962C8B-B14F-4D97-AF65-F5344CB8AC3E}">
        <p14:creationId xmlns:p14="http://schemas.microsoft.com/office/powerpoint/2010/main" val="4151321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286" y="197346"/>
            <a:ext cx="8980714" cy="3139321"/>
          </a:xfrm>
          <a:prstGeom prst="rect">
            <a:avLst/>
          </a:prstGeom>
        </p:spPr>
        <p:txBody>
          <a:bodyPr wrap="square">
            <a:spAutoFit/>
          </a:bodyPr>
          <a:lstStyle/>
          <a:p>
            <a:r>
              <a:rPr lang="en-US" b="1" dirty="0"/>
              <a:t>Public Power Benefits Without the Infrastructure Price Tag</a:t>
            </a:r>
            <a:endParaRPr lang="en-US" dirty="0"/>
          </a:p>
          <a:p>
            <a:r>
              <a:rPr lang="en-US" dirty="0"/>
              <a:t>Non-profit municipal utilities, or </a:t>
            </a:r>
            <a:r>
              <a:rPr lang="en-US" dirty="0" err="1"/>
              <a:t>munis</a:t>
            </a:r>
            <a:r>
              <a:rPr lang="en-US" dirty="0"/>
              <a:t>, provide highly reliable electricity supply at rates averaging 15 to 20 percent below the rates of traditional investor-owned utilities. Like </a:t>
            </a:r>
            <a:r>
              <a:rPr lang="en-US" dirty="0" err="1"/>
              <a:t>munis</a:t>
            </a:r>
            <a:r>
              <a:rPr lang="en-US" dirty="0"/>
              <a:t>, CCAs offer cost efficiencies, flexibility, and local control. But unlike </a:t>
            </a:r>
            <a:r>
              <a:rPr lang="en-US" dirty="0" err="1"/>
              <a:t>munis</a:t>
            </a:r>
            <a:r>
              <a:rPr lang="en-US" dirty="0"/>
              <a:t>, they do not face the capital-intensive and open-ended challenge of valuing, purchasing, and maintaining expensive utility infrastructure. CCA offers a “hybrid” approach that exists between the investor-owned (often monopoly) utility and a municipal (or member coop) utility. </a:t>
            </a:r>
            <a:r>
              <a:rPr lang="en-US" b="1" dirty="0"/>
              <a:t>CCA reaps the benefits of controlling power supply and generation without the financial drag of purchasing and maintaining sometimes antiquated utility infrastructure. In this way, </a:t>
            </a:r>
            <a:r>
              <a:rPr lang="en-US" dirty="0"/>
              <a:t>it is </a:t>
            </a:r>
            <a:r>
              <a:rPr lang="en-US" dirty="0">
                <a:solidFill>
                  <a:srgbClr val="FF0000"/>
                </a:solidFill>
              </a:rPr>
              <a:t>a great option for municipalities who want control over their power supply but don’t want the financial and operational burdens of owning their own utility.</a:t>
            </a:r>
          </a:p>
        </p:txBody>
      </p:sp>
      <p:sp>
        <p:nvSpPr>
          <p:cNvPr id="3" name="Rectangle 2"/>
          <p:cNvSpPr/>
          <p:nvPr/>
        </p:nvSpPr>
        <p:spPr>
          <a:xfrm>
            <a:off x="0" y="5243286"/>
            <a:ext cx="8980714" cy="1477328"/>
          </a:xfrm>
          <a:prstGeom prst="rect">
            <a:avLst/>
          </a:prstGeom>
        </p:spPr>
        <p:txBody>
          <a:bodyPr wrap="square">
            <a:spAutoFit/>
          </a:bodyPr>
          <a:lstStyle/>
          <a:p>
            <a:r>
              <a:rPr lang="en-US" b="1" dirty="0"/>
              <a:t>How Do You Pay for It?</a:t>
            </a:r>
            <a:endParaRPr lang="en-US" dirty="0"/>
          </a:p>
          <a:p>
            <a:r>
              <a:rPr lang="en-US" dirty="0"/>
              <a:t>Because CCA is revenue-based—not government subsidized—</a:t>
            </a:r>
            <a:r>
              <a:rPr lang="en-US" b="1" dirty="0"/>
              <a:t>CCA programs are self-supporting from an existing revenue stream.</a:t>
            </a:r>
            <a:r>
              <a:rPr lang="en-US" dirty="0"/>
              <a:t> That is, the electricity rates that consumers pay to a retail electric supplier or an investor-owned utility are bundled and redirected to support the group purchase of electricity through a local CCA program.</a:t>
            </a:r>
          </a:p>
        </p:txBody>
      </p:sp>
      <p:pic>
        <p:nvPicPr>
          <p:cNvPr id="4" name="Picture 3"/>
          <p:cNvPicPr>
            <a:picLocks noChangeAspect="1"/>
          </p:cNvPicPr>
          <p:nvPr/>
        </p:nvPicPr>
        <p:blipFill rotWithShape="1">
          <a:blip r:embed="rId2"/>
          <a:srcRect t="4043" r="4043" b="9454"/>
          <a:stretch/>
        </p:blipFill>
        <p:spPr>
          <a:xfrm>
            <a:off x="1142999" y="3336667"/>
            <a:ext cx="6567716" cy="1906619"/>
          </a:xfrm>
          <a:prstGeom prst="rect">
            <a:avLst/>
          </a:prstGeom>
        </p:spPr>
      </p:pic>
    </p:spTree>
    <p:extLst>
      <p:ext uri="{BB962C8B-B14F-4D97-AF65-F5344CB8AC3E}">
        <p14:creationId xmlns:p14="http://schemas.microsoft.com/office/powerpoint/2010/main" val="366495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6678"/>
            <a:ext cx="9144000" cy="2031325"/>
          </a:xfrm>
          <a:prstGeom prst="rect">
            <a:avLst/>
          </a:prstGeom>
        </p:spPr>
        <p:txBody>
          <a:bodyPr wrap="square">
            <a:spAutoFit/>
          </a:bodyPr>
          <a:lstStyle/>
          <a:p>
            <a:r>
              <a:rPr lang="en-US" b="1" dirty="0"/>
              <a:t>So What Happens to the Utility?</a:t>
            </a:r>
            <a:endParaRPr lang="en-US" dirty="0"/>
          </a:p>
          <a:p>
            <a:r>
              <a:rPr lang="en-US" dirty="0">
                <a:solidFill>
                  <a:srgbClr val="FF0000"/>
                </a:solidFill>
              </a:rPr>
              <a:t>In restructured (or “retail”</a:t>
            </a:r>
            <a:r>
              <a:rPr lang="en-US" dirty="0"/>
              <a:t>) states, there is a defined functional separation between energy generation and energy distribution. In this scenario, the partner/distribution role of the incumbent utility is well established and retail supply competition already exists. In these states, the utility is a ready and willing partner for aggregated communities. The retail energy suppliers understand the market value of group purchasing and compete at the municipal rather than “door to door” sales level to win supply contracts.</a:t>
            </a:r>
          </a:p>
        </p:txBody>
      </p:sp>
      <p:sp>
        <p:nvSpPr>
          <p:cNvPr id="3" name="Rectangle 2"/>
          <p:cNvSpPr/>
          <p:nvPr/>
        </p:nvSpPr>
        <p:spPr>
          <a:xfrm>
            <a:off x="0" y="2709070"/>
            <a:ext cx="9144000" cy="1477328"/>
          </a:xfrm>
          <a:prstGeom prst="rect">
            <a:avLst/>
          </a:prstGeom>
        </p:spPr>
        <p:txBody>
          <a:bodyPr wrap="square">
            <a:spAutoFit/>
          </a:bodyPr>
          <a:lstStyle/>
          <a:p>
            <a:r>
              <a:rPr lang="en-US" dirty="0">
                <a:solidFill>
                  <a:srgbClr val="FF0000"/>
                </a:solidFill>
              </a:rPr>
              <a:t>In partially restructured </a:t>
            </a:r>
            <a:r>
              <a:rPr lang="en-US" dirty="0"/>
              <a:t>or un-restructured states (</a:t>
            </a:r>
            <a:r>
              <a:rPr lang="en-US" dirty="0">
                <a:solidFill>
                  <a:srgbClr val="FF0000"/>
                </a:solidFill>
              </a:rPr>
              <a:t>“wholesale”</a:t>
            </a:r>
            <a:r>
              <a:rPr lang="en-US" dirty="0"/>
              <a:t> markets) where utilities hold monopoly positions, the reaction to CCA has been less than supportive. After all, a CCA disrupts their monopoly control of the power supply market. It’s important to note, however, that bundled utility customers are not adversely impacted and the utilities themselves are “made whole” on departing load through a mechanism called cost recovery surcharges (or exit fees). </a:t>
            </a:r>
          </a:p>
        </p:txBody>
      </p:sp>
      <p:sp>
        <p:nvSpPr>
          <p:cNvPr id="4" name="Rectangle 3"/>
          <p:cNvSpPr/>
          <p:nvPr/>
        </p:nvSpPr>
        <p:spPr>
          <a:xfrm>
            <a:off x="87088" y="4527223"/>
            <a:ext cx="9056911" cy="1569660"/>
          </a:xfrm>
          <a:prstGeom prst="rect">
            <a:avLst/>
          </a:prstGeom>
        </p:spPr>
        <p:txBody>
          <a:bodyPr wrap="square">
            <a:spAutoFit/>
          </a:bodyPr>
          <a:lstStyle/>
          <a:p>
            <a:r>
              <a:rPr lang="en-US" sz="2400" dirty="0">
                <a:solidFill>
                  <a:srgbClr val="FF0000"/>
                </a:solidFill>
              </a:rPr>
              <a:t>In both models (retail and wholesale)</a:t>
            </a:r>
            <a:r>
              <a:rPr lang="en-US" sz="2400" dirty="0"/>
              <a:t>, </a:t>
            </a:r>
            <a:r>
              <a:rPr lang="en-US" sz="2400" b="1" dirty="0"/>
              <a:t>the utility retains ownership and management of the transmission and distribution infrastructure, and all power delivery, line repair, billing, and customer service functions remain with the existing utility.</a:t>
            </a:r>
          </a:p>
        </p:txBody>
      </p:sp>
    </p:spTree>
    <p:extLst>
      <p:ext uri="{BB962C8B-B14F-4D97-AF65-F5344CB8AC3E}">
        <p14:creationId xmlns:p14="http://schemas.microsoft.com/office/powerpoint/2010/main" val="2873950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33617" y="97062"/>
            <a:ext cx="1507669" cy="588237"/>
          </a:xfrm>
          <a:prstGeom prst="rect">
            <a:avLst/>
          </a:prstGeom>
        </p:spPr>
      </p:pic>
      <p:sp>
        <p:nvSpPr>
          <p:cNvPr id="6" name="Rectangle 5"/>
          <p:cNvSpPr/>
          <p:nvPr/>
        </p:nvSpPr>
        <p:spPr>
          <a:xfrm>
            <a:off x="0" y="718847"/>
            <a:ext cx="9144000" cy="1323439"/>
          </a:xfrm>
          <a:prstGeom prst="rect">
            <a:avLst/>
          </a:prstGeom>
        </p:spPr>
        <p:txBody>
          <a:bodyPr wrap="square">
            <a:spAutoFit/>
          </a:bodyPr>
          <a:lstStyle/>
          <a:p>
            <a:r>
              <a:rPr lang="en-US" sz="1600" dirty="0"/>
              <a:t>A </a:t>
            </a:r>
            <a:r>
              <a:rPr lang="en-US" sz="1600" dirty="0">
                <a:solidFill>
                  <a:srgbClr val="FF0000"/>
                </a:solidFill>
              </a:rPr>
              <a:t>non-profit</a:t>
            </a:r>
            <a:r>
              <a:rPr lang="en-US" sz="1600" dirty="0"/>
              <a:t> organization </a:t>
            </a:r>
            <a:r>
              <a:rPr lang="en-US" sz="1600" b="1" dirty="0"/>
              <a:t>dedicated to the expansion and competitive success of clean energy CCA nationwide. </a:t>
            </a:r>
            <a:r>
              <a:rPr lang="en-US" sz="1600" dirty="0"/>
              <a:t>Works in partnership with a range of organizations to actively support the formation and operational success of  CCAs. We do this on a pro bono, advisory basis as well as through consulting contracts with municipalities interested in forming their own CCA program.</a:t>
            </a:r>
          </a:p>
          <a:p>
            <a:endParaRPr lang="en-US" sz="1600" b="1" dirty="0"/>
          </a:p>
        </p:txBody>
      </p:sp>
      <p:sp>
        <p:nvSpPr>
          <p:cNvPr id="8" name="Rectangle 7"/>
          <p:cNvSpPr/>
          <p:nvPr/>
        </p:nvSpPr>
        <p:spPr>
          <a:xfrm>
            <a:off x="2794184" y="177704"/>
            <a:ext cx="3852788" cy="400110"/>
          </a:xfrm>
          <a:prstGeom prst="rect">
            <a:avLst/>
          </a:prstGeom>
        </p:spPr>
        <p:txBody>
          <a:bodyPr wrap="none">
            <a:spAutoFit/>
          </a:bodyPr>
          <a:lstStyle/>
          <a:p>
            <a:r>
              <a:rPr lang="en-US" sz="2000" b="1" dirty="0"/>
              <a:t>L</a:t>
            </a:r>
            <a:r>
              <a:rPr lang="en-US" sz="2000" b="1" dirty="0">
                <a:solidFill>
                  <a:schemeClr val="accent3">
                    <a:lumMod val="75000"/>
                  </a:schemeClr>
                </a:solidFill>
              </a:rPr>
              <a:t>ocal </a:t>
            </a:r>
            <a:r>
              <a:rPr lang="en-US" sz="2000" b="1" dirty="0">
                <a:solidFill>
                  <a:srgbClr val="000000"/>
                </a:solidFill>
              </a:rPr>
              <a:t>E</a:t>
            </a:r>
            <a:r>
              <a:rPr lang="en-US" sz="2000" b="1" dirty="0">
                <a:solidFill>
                  <a:schemeClr val="accent3">
                    <a:lumMod val="75000"/>
                  </a:schemeClr>
                </a:solidFill>
              </a:rPr>
              <a:t>nergy </a:t>
            </a:r>
            <a:r>
              <a:rPr lang="en-US" sz="2000" b="1" dirty="0">
                <a:solidFill>
                  <a:srgbClr val="000000"/>
                </a:solidFill>
              </a:rPr>
              <a:t>A</a:t>
            </a:r>
            <a:r>
              <a:rPr lang="en-US" sz="2000" b="1" dirty="0">
                <a:solidFill>
                  <a:schemeClr val="accent3">
                    <a:lumMod val="75000"/>
                  </a:schemeClr>
                </a:solidFill>
              </a:rPr>
              <a:t>ggregation </a:t>
            </a:r>
            <a:r>
              <a:rPr lang="en-US" sz="2000" b="1" dirty="0">
                <a:solidFill>
                  <a:srgbClr val="000000"/>
                </a:solidFill>
              </a:rPr>
              <a:t>N</a:t>
            </a:r>
            <a:r>
              <a:rPr lang="en-US" sz="2000" b="1" dirty="0">
                <a:solidFill>
                  <a:schemeClr val="accent3">
                    <a:lumMod val="75000"/>
                  </a:schemeClr>
                </a:solidFill>
              </a:rPr>
              <a:t>etwork </a:t>
            </a:r>
          </a:p>
        </p:txBody>
      </p:sp>
      <p:sp>
        <p:nvSpPr>
          <p:cNvPr id="10" name="Rectangle 9"/>
          <p:cNvSpPr/>
          <p:nvPr/>
        </p:nvSpPr>
        <p:spPr>
          <a:xfrm>
            <a:off x="0" y="1763683"/>
            <a:ext cx="9144000" cy="584776"/>
          </a:xfrm>
          <a:prstGeom prst="rect">
            <a:avLst/>
          </a:prstGeom>
        </p:spPr>
        <p:txBody>
          <a:bodyPr wrap="square">
            <a:spAutoFit/>
          </a:bodyPr>
          <a:lstStyle/>
          <a:p>
            <a:r>
              <a:rPr lang="en-US" sz="1600" dirty="0"/>
              <a:t>LEAN provides information resources &amp; market expertise to a national network of local governments, commercial &amp; non-profits, advocacy groups &amp; individuals pursuing CCA in their state or community.</a:t>
            </a:r>
          </a:p>
        </p:txBody>
      </p:sp>
      <p:sp>
        <p:nvSpPr>
          <p:cNvPr id="11" name="Rectangle 10"/>
          <p:cNvSpPr/>
          <p:nvPr/>
        </p:nvSpPr>
        <p:spPr>
          <a:xfrm>
            <a:off x="0" y="2333684"/>
            <a:ext cx="9180286" cy="4524316"/>
          </a:xfrm>
          <a:prstGeom prst="rect">
            <a:avLst/>
          </a:prstGeom>
        </p:spPr>
        <p:txBody>
          <a:bodyPr wrap="square">
            <a:spAutoFit/>
          </a:bodyPr>
          <a:lstStyle/>
          <a:p>
            <a:r>
              <a:rPr lang="en-US" sz="1600" b="1" dirty="0"/>
              <a:t>Outreach, Information and Education</a:t>
            </a:r>
            <a:endParaRPr lang="en-US" sz="1600" dirty="0"/>
          </a:p>
          <a:p>
            <a:r>
              <a:rPr lang="en-US" sz="1600" dirty="0"/>
              <a:t>Our primary focus is on state and local governments </a:t>
            </a:r>
          </a:p>
          <a:p>
            <a:r>
              <a:rPr lang="en-US" sz="1600" dirty="0"/>
              <a:t>We offer CCA “how to” presentations, webinars, educational workshops, 1:1 meetings, </a:t>
            </a:r>
          </a:p>
          <a:p>
            <a:r>
              <a:rPr lang="en-US" sz="1600" b="1" dirty="0"/>
              <a:t>CCA Program Development</a:t>
            </a:r>
            <a:endParaRPr lang="en-US" sz="1600" dirty="0"/>
          </a:p>
          <a:p>
            <a:r>
              <a:rPr lang="en-US" sz="1600" dirty="0"/>
              <a:t>We track the market and provide market information, key contacts, and advisory services for communities and CCA programs in their early development process</a:t>
            </a:r>
          </a:p>
          <a:p>
            <a:r>
              <a:rPr lang="en-US" sz="1600" b="1" dirty="0"/>
              <a:t>Regulatory and Legislative Affairs</a:t>
            </a:r>
            <a:endParaRPr lang="en-US" sz="1600" dirty="0"/>
          </a:p>
          <a:p>
            <a:r>
              <a:rPr lang="en-US" sz="1600" dirty="0"/>
              <a:t>LEAN supports new state legislation &amp; participates in California legislative initiatives/ regulatory proceedings</a:t>
            </a:r>
          </a:p>
          <a:p>
            <a:r>
              <a:rPr lang="en-US" sz="1600" b="1" dirty="0"/>
              <a:t>New Market Development and Innovation</a:t>
            </a:r>
            <a:endParaRPr lang="en-US" sz="1600" dirty="0"/>
          </a:p>
          <a:p>
            <a:r>
              <a:rPr lang="en-US" sz="1600" dirty="0"/>
              <a:t>We have partnered on special projects including the Bay Area CCA Collaborative, the IL Energy Efficiency Project, and World Wildlife Fund’s </a:t>
            </a:r>
            <a:r>
              <a:rPr lang="en-US" sz="1600" dirty="0" err="1"/>
              <a:t>EarthHour</a:t>
            </a:r>
            <a:r>
              <a:rPr lang="en-US" sz="1600" dirty="0"/>
              <a:t> City Challenge. Special projects and initiatives change over time. Please contact LEAN for latest project information.</a:t>
            </a:r>
          </a:p>
          <a:p>
            <a:r>
              <a:rPr lang="en-US" sz="1600" dirty="0"/>
              <a:t>We share best practice case studies and “cross pollinate” to help the market evolve and innovate in the CCA operations and clean energy space.</a:t>
            </a:r>
          </a:p>
          <a:p>
            <a:r>
              <a:rPr lang="en-US" sz="1600" b="1" dirty="0"/>
              <a:t>Consulting Services</a:t>
            </a:r>
            <a:endParaRPr lang="en-US" sz="1600" dirty="0"/>
          </a:p>
          <a:p>
            <a:r>
              <a:rPr lang="en-US" sz="1600" dirty="0"/>
              <a:t>LEAN staff and consultants are available on an hourly, contract basis to support the nuts-and-bolts of CCA formation and program design; we will work directly for a local jurisdiction or as subcontractors on a broader team.</a:t>
            </a:r>
          </a:p>
        </p:txBody>
      </p:sp>
    </p:spTree>
    <p:extLst>
      <p:ext uri="{BB962C8B-B14F-4D97-AF65-F5344CB8AC3E}">
        <p14:creationId xmlns:p14="http://schemas.microsoft.com/office/powerpoint/2010/main" val="316193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429" y="229283"/>
            <a:ext cx="9089571" cy="4247317"/>
          </a:xfrm>
          <a:prstGeom prst="rect">
            <a:avLst/>
          </a:prstGeom>
        </p:spPr>
        <p:txBody>
          <a:bodyPr wrap="square">
            <a:spAutoFit/>
          </a:bodyPr>
          <a:lstStyle/>
          <a:p>
            <a:r>
              <a:rPr lang="en-US" b="1" dirty="0"/>
              <a:t>The Important “Fine Print”</a:t>
            </a:r>
            <a:endParaRPr lang="en-US" dirty="0"/>
          </a:p>
          <a:p>
            <a:r>
              <a:rPr lang="en-US" dirty="0"/>
              <a:t>To help underwrite operating expenses, we are truly grateful for the financial support provided by program sponsorships, individual donations, service fees, and foundation grants.</a:t>
            </a:r>
          </a:p>
          <a:p>
            <a:r>
              <a:rPr lang="en-US" dirty="0"/>
              <a:t>As a hub organization, LEAN has a variety of supporters and partners; we do not endorse commercial vendors or sign exclusive partnership agreements. LEAN does not endorse political candidates; however, we will engage in legislative and regulatory proceedings that have a clear impact on CCA in various markets.</a:t>
            </a:r>
          </a:p>
          <a:p>
            <a:endParaRPr lang="en-US" dirty="0"/>
          </a:p>
          <a:p>
            <a:r>
              <a:rPr lang="en-US" b="1" dirty="0"/>
              <a:t>Meet the Team</a:t>
            </a:r>
            <a:endParaRPr lang="en-US" dirty="0"/>
          </a:p>
          <a:p>
            <a:r>
              <a:rPr lang="en-US" dirty="0"/>
              <a:t>LEAN benefits from a broad network of CCA and energy market experts, and welcomes the perspectives of energy professionals around the country.</a:t>
            </a:r>
          </a:p>
          <a:p>
            <a:r>
              <a:rPr lang="en-US" dirty="0"/>
              <a:t>LEAN is directed by its co-founder, Shawn Marshall, supported by a great team of part-time staff, and guided by a seasoned group of advisers with</a:t>
            </a:r>
          </a:p>
          <a:p>
            <a:r>
              <a:rPr lang="en-US" dirty="0"/>
              <a:t>expertise in the energy, finance, legal, environmental, and related business fields. Come meet our team…</a:t>
            </a:r>
          </a:p>
        </p:txBody>
      </p:sp>
      <p:sp>
        <p:nvSpPr>
          <p:cNvPr id="7" name="Rectangle 6"/>
          <p:cNvSpPr/>
          <p:nvPr/>
        </p:nvSpPr>
        <p:spPr>
          <a:xfrm>
            <a:off x="235857" y="4722336"/>
            <a:ext cx="2648857" cy="1477328"/>
          </a:xfrm>
          <a:prstGeom prst="rect">
            <a:avLst/>
          </a:prstGeom>
        </p:spPr>
        <p:txBody>
          <a:bodyPr wrap="square">
            <a:spAutoFit/>
          </a:bodyPr>
          <a:lstStyle/>
          <a:p>
            <a:r>
              <a:rPr lang="en-US" b="1" dirty="0"/>
              <a:t>LEAN Staff/Consultants</a:t>
            </a:r>
            <a:endParaRPr lang="en-US" dirty="0"/>
          </a:p>
          <a:p>
            <a:r>
              <a:rPr lang="en-US" dirty="0">
                <a:hlinkClick r:id="rId2"/>
              </a:rPr>
              <a:t>Shawn Marshall</a:t>
            </a:r>
          </a:p>
          <a:p>
            <a:r>
              <a:rPr lang="en-US" dirty="0">
                <a:hlinkClick r:id="rId3"/>
              </a:rPr>
              <a:t>Alison Elliott</a:t>
            </a:r>
            <a:r>
              <a:rPr lang="en-US" dirty="0">
                <a:hlinkClick r:id="rId4"/>
              </a:rPr>
              <a:t> Scott Blaising, Esq. </a:t>
            </a:r>
            <a:r>
              <a:rPr lang="en-US" dirty="0">
                <a:hlinkClick r:id="rId5"/>
              </a:rPr>
              <a:t>Susan Bierzychudek</a:t>
            </a:r>
          </a:p>
        </p:txBody>
      </p:sp>
      <p:sp>
        <p:nvSpPr>
          <p:cNvPr id="8" name="Rectangle 7"/>
          <p:cNvSpPr/>
          <p:nvPr/>
        </p:nvSpPr>
        <p:spPr>
          <a:xfrm>
            <a:off x="3755572" y="4722336"/>
            <a:ext cx="2630715" cy="1477328"/>
          </a:xfrm>
          <a:prstGeom prst="rect">
            <a:avLst/>
          </a:prstGeom>
        </p:spPr>
        <p:txBody>
          <a:bodyPr wrap="square">
            <a:spAutoFit/>
          </a:bodyPr>
          <a:lstStyle/>
          <a:p>
            <a:r>
              <a:rPr lang="en-US" b="1" dirty="0"/>
              <a:t>LEAN Board of Directors</a:t>
            </a:r>
            <a:endParaRPr lang="en-US" dirty="0"/>
          </a:p>
          <a:p>
            <a:r>
              <a:rPr lang="en-US" dirty="0">
                <a:hlinkClick r:id="rId6"/>
              </a:rPr>
              <a:t>Dan Douglass, Esq. </a:t>
            </a:r>
            <a:r>
              <a:rPr lang="en-US" dirty="0">
                <a:hlinkClick r:id="rId7"/>
              </a:rPr>
              <a:t>John Kelly, Chair</a:t>
            </a:r>
            <a:r>
              <a:rPr lang="en-US" dirty="0">
                <a:hlinkClick r:id="rId6"/>
              </a:rPr>
              <a:t> </a:t>
            </a:r>
            <a:r>
              <a:rPr lang="en-US" dirty="0">
                <a:hlinkClick r:id="rId2"/>
              </a:rPr>
              <a:t>Shawn Marshall</a:t>
            </a:r>
          </a:p>
          <a:p>
            <a:r>
              <a:rPr lang="en-US" dirty="0">
                <a:hlinkClick r:id="rId8"/>
              </a:rPr>
              <a:t>Jeff Shields</a:t>
            </a:r>
          </a:p>
        </p:txBody>
      </p:sp>
    </p:spTree>
    <p:extLst>
      <p:ext uri="{BB962C8B-B14F-4D97-AF65-F5344CB8AC3E}">
        <p14:creationId xmlns:p14="http://schemas.microsoft.com/office/powerpoint/2010/main" val="1655065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TotalTime>
  <Words>1088</Words>
  <Application>Microsoft Office PowerPoint</Application>
  <PresentationFormat>On-screen Show (4:3)</PresentationFormat>
  <Paragraphs>74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WESTCHESTER, NY  GREEN AGGREGATION SUCCESS STORY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Harvey Gold</dc:creator>
  <cp:lastModifiedBy>Steve Miller</cp:lastModifiedBy>
  <cp:revision>49</cp:revision>
  <cp:lastPrinted>2018-01-23T01:09:06Z</cp:lastPrinted>
  <dcterms:created xsi:type="dcterms:W3CDTF">2018-01-22T15:56:30Z</dcterms:created>
  <dcterms:modified xsi:type="dcterms:W3CDTF">2018-01-23T23:09:53Z</dcterms:modified>
</cp:coreProperties>
</file>